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76" r:id="rId4"/>
    <p:sldId id="508" r:id="rId5"/>
    <p:sldId id="535" r:id="rId6"/>
    <p:sldId id="479" r:id="rId7"/>
    <p:sldId id="536" r:id="rId8"/>
    <p:sldId id="539" r:id="rId9"/>
    <p:sldId id="483" r:id="rId10"/>
    <p:sldId id="538" r:id="rId11"/>
    <p:sldId id="543" r:id="rId12"/>
    <p:sldId id="534" r:id="rId13"/>
    <p:sldId id="415" r:id="rId14"/>
    <p:sldId id="545" r:id="rId15"/>
    <p:sldId id="492" r:id="rId16"/>
    <p:sldId id="491" r:id="rId17"/>
    <p:sldId id="494" r:id="rId18"/>
    <p:sldId id="528" r:id="rId19"/>
    <p:sldId id="546" r:id="rId20"/>
    <p:sldId id="493" r:id="rId21"/>
    <p:sldId id="405" r:id="rId22"/>
    <p:sldId id="400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Course Objective" id="{9F9759C1-F095-4CA3-819D-800E38407578}">
          <p14:sldIdLst>
            <p14:sldId id="535"/>
            <p14:sldId id="479"/>
            <p14:sldId id="536"/>
            <p14:sldId id="539"/>
          </p14:sldIdLst>
        </p14:section>
        <p14:section name="Team" id="{D358BE77-7272-44D1-BDCE-F47F1E2C64D7}">
          <p14:sldIdLst>
            <p14:sldId id="483"/>
            <p14:sldId id="538"/>
            <p14:sldId id="543"/>
            <p14:sldId id="534"/>
          </p14:sldIdLst>
        </p14:section>
        <p14:section name="Course Organization" id="{2B4D2ED8-F966-4FF9-BC04-EA7C60E10932}">
          <p14:sldIdLst>
            <p14:sldId id="415"/>
            <p14:sldId id="545"/>
            <p14:sldId id="492"/>
            <p14:sldId id="491"/>
            <p14:sldId id="494"/>
          </p14:sldIdLst>
        </p14:section>
        <p14:section name="Conclusion" id="{E47C5259-9EA6-4EC9-BC48-DB727F9AFB1B}">
          <p14:sldIdLst>
            <p14:sldId id="528"/>
            <p14:sldId id="546"/>
            <p14:sldId id="493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162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3878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0312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is-bg.net/bg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softuni.bg/courses/csharp-oop-basics" TargetMode="External"/><Relationship Id="rId7" Type="http://schemas.openxmlformats.org/officeDocument/2006/relationships/hyperlink" Target="http://fb.com/group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softuni.bg/forum/categories/1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csharp-oop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63.png"/><Relationship Id="rId26" Type="http://schemas.openxmlformats.org/officeDocument/2006/relationships/image" Target="../media/image35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61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2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65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66.png"/><Relationship Id="rId10" Type="http://schemas.openxmlformats.org/officeDocument/2006/relationships/image" Target="../media/image60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28.png"/><Relationship Id="rId27" Type="http://schemas.openxmlformats.org/officeDocument/2006/relationships/hyperlink" Target="http://smartit.b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67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71.gif"/><Relationship Id="rId5" Type="http://schemas.openxmlformats.org/officeDocument/2006/relationships/image" Target="../media/image68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7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OOP Basics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AD21C1-E34F-4A20-A9BA-2920F583B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88" y="1884233"/>
            <a:ext cx="428684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Key partner of the state </a:t>
            </a:r>
            <a:br>
              <a:rPr lang="bg-BG" dirty="0"/>
            </a:br>
            <a:r>
              <a:rPr lang="en-GB" dirty="0"/>
              <a:t>institutions in the </a:t>
            </a:r>
            <a:br>
              <a:rPr lang="bg-BG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 of qualified certification </a:t>
            </a:r>
            <a:br>
              <a:rPr lang="bg-BG" dirty="0"/>
            </a:br>
            <a:r>
              <a:rPr lang="en-GB" dirty="0"/>
              <a:t>services in Bulgaria</a:t>
            </a:r>
          </a:p>
          <a:p>
            <a:r>
              <a:rPr lang="en-GB" dirty="0">
                <a:hlinkClick r:id="rId2"/>
              </a:rPr>
              <a:t>https://www.is-bg.net/bg/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104257" y="1196706"/>
            <a:ext cx="5894216" cy="168924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860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1"/>
              <a:t>Technical Trainer @ SoftUni</a:t>
            </a:r>
          </a:p>
          <a:p>
            <a:r>
              <a:rPr lang="en-GB" noProof="1"/>
              <a:t>ASP.NET Web Developer</a:t>
            </a:r>
          </a:p>
          <a:p>
            <a:r>
              <a:rPr lang="en-GB" noProof="1"/>
              <a:t>Experience with MSSQL and ADO.NET</a:t>
            </a:r>
          </a:p>
          <a:p>
            <a:r>
              <a:rPr lang="en-GB" noProof="1"/>
              <a:t>Interested in self-development </a:t>
            </a:r>
            <a:br>
              <a:rPr lang="en-GB" noProof="1"/>
            </a:br>
            <a:r>
              <a:rPr lang="en-GB" noProof="1"/>
              <a:t>and business</a:t>
            </a:r>
          </a:p>
          <a:p>
            <a:r>
              <a:rPr lang="en-GB" noProof="1"/>
              <a:t>Mountain lover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Stoyan Shopov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658" y="1744478"/>
            <a:ext cx="3813869" cy="3665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4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159DCB-898C-4603-8997-80C8D795F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5 weeks / 4 times a week</a:t>
            </a:r>
          </a:p>
          <a:p>
            <a:r>
              <a:rPr lang="en-GB" dirty="0"/>
              <a:t>9 Credits</a:t>
            </a:r>
          </a:p>
          <a:p>
            <a:r>
              <a:rPr lang="en-GB" dirty="0"/>
              <a:t>Time frame</a:t>
            </a:r>
          </a:p>
          <a:p>
            <a:pPr lvl="1"/>
            <a:r>
              <a:rPr lang="en-GB" dirty="0"/>
              <a:t>15-Oct-2018 – 18-Nov-2018</a:t>
            </a:r>
          </a:p>
          <a:p>
            <a:r>
              <a:rPr lang="en-GB" dirty="0"/>
              <a:t>Exam</a:t>
            </a:r>
          </a:p>
          <a:p>
            <a:pPr lvl="1"/>
            <a:r>
              <a:rPr lang="en-GB" dirty="0"/>
              <a:t>18-Nov-2018 09:00</a:t>
            </a:r>
          </a:p>
          <a:p>
            <a:r>
              <a:rPr lang="en-GB" dirty="0"/>
              <a:t>Retake</a:t>
            </a:r>
          </a:p>
          <a:p>
            <a:pPr lvl="1"/>
            <a:r>
              <a:rPr lang="en-GB" dirty="0"/>
              <a:t>19-Dec-2018 09:00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68053C-1DF7-4F86-A88B-86F17468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BDC94-7343-403E-ACD2-3DFD163696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homework is mainly work in class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Submitted in the judge system</a:t>
            </a:r>
          </a:p>
          <a:p>
            <a:r>
              <a:rPr lang="en-US" dirty="0"/>
              <a:t>Do your homework when it's due</a:t>
            </a:r>
          </a:p>
          <a:p>
            <a:pPr lvl="1"/>
            <a:r>
              <a:rPr lang="en-US" dirty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70AAF-2F36-4207-A978-F4449786A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1" y="3630977"/>
            <a:ext cx="2898654" cy="256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D67DC-3695-4835-B2A3-0A77C830B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0412" y="1905000"/>
            <a:ext cx="77724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https://softuni.bg/courses/csharp-oop-basics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288835"/>
            <a:ext cx="77724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pt-BR" sz="2399" b="1" noProof="1">
                <a:solidFill>
                  <a:schemeClr val="bg1"/>
                </a:solidFill>
                <a:latin typeface="Consolas" pitchFamily="49" charset="0"/>
                <a:hlinkClick r:id="rId4"/>
              </a:rPr>
              <a:t>softuni.bg/forum/categories/14/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72" y="2856892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431" y="1217755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4653055"/>
            <a:ext cx="77724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7"/>
              </a:rPr>
              <a:t>http://fb.com/groups/</a:t>
            </a:r>
            <a:b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7"/>
              </a:rPr>
            </a:br>
            <a: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7"/>
              </a:rPr>
              <a:t>SoftUniCsharpFundamentalsSeptember2018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1" y="458977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https://softuni.bg/courses/csharp-oop-basics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Infrastructure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</a:t>
            </a:r>
            <a:r>
              <a:rPr lang="en-GB" sz="11500" b="1" dirty="0"/>
              <a:t>fund-</a:t>
            </a:r>
            <a:r>
              <a:rPr lang="en-GB" sz="11500" b="1" dirty="0" err="1"/>
              <a:t>csharp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Object-oriented programming </a:t>
            </a:r>
            <a:r>
              <a:rPr lang="en-GB" dirty="0"/>
              <a:t>is an important paradigm</a:t>
            </a:r>
          </a:p>
          <a:p>
            <a:pPr>
              <a:buClr>
                <a:schemeClr val="tx1"/>
              </a:buClr>
            </a:pPr>
            <a:r>
              <a:rPr lang="en-GB" dirty="0"/>
              <a:t>Anyone involved in software development should be </a:t>
            </a:r>
            <a:br>
              <a:rPr lang="en-GB" dirty="0"/>
            </a:br>
            <a:r>
              <a:rPr lang="en-GB" dirty="0"/>
              <a:t>familiar with </a:t>
            </a:r>
            <a:r>
              <a:rPr lang="en-GB" b="1" dirty="0">
                <a:solidFill>
                  <a:schemeClr val="bg1"/>
                </a:solidFill>
              </a:rPr>
              <a:t>OOP</a:t>
            </a:r>
            <a:r>
              <a:rPr lang="en-GB" dirty="0"/>
              <a:t> and </a:t>
            </a:r>
            <a:r>
              <a:rPr lang="en-GB" b="1" dirty="0">
                <a:solidFill>
                  <a:schemeClr val="bg1"/>
                </a:solidFill>
              </a:rPr>
              <a:t>OO</a:t>
            </a:r>
            <a:r>
              <a:rPr lang="en-GB" dirty="0"/>
              <a:t> modelling</a:t>
            </a:r>
          </a:p>
          <a:p>
            <a:pPr>
              <a:buClr>
                <a:schemeClr val="tx1"/>
              </a:buClr>
            </a:pPr>
            <a:r>
              <a:rPr lang="en-GB" dirty="0"/>
              <a:t>All modern languages are either object-oriented or </a:t>
            </a:r>
            <a:br>
              <a:rPr lang="en-GB" dirty="0"/>
            </a:br>
            <a:r>
              <a:rPr lang="en-GB" dirty="0"/>
              <a:t>support classes and objects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Modern frameworks, libraries and APIs are </a:t>
            </a:r>
            <a:br>
              <a:rPr lang="en-GB" dirty="0"/>
            </a:br>
            <a:r>
              <a:rPr lang="en-GB" dirty="0"/>
              <a:t>object-oriented</a:t>
            </a:r>
          </a:p>
          <a:p>
            <a:pPr>
              <a:buClr>
                <a:schemeClr val="tx1"/>
              </a:buClr>
            </a:pPr>
            <a:r>
              <a:rPr lang="en-GB" dirty="0"/>
              <a:t>OOP is a </a:t>
            </a:r>
            <a:r>
              <a:rPr lang="en-GB" b="1" dirty="0">
                <a:solidFill>
                  <a:schemeClr val="bg1"/>
                </a:solidFill>
              </a:rPr>
              <a:t>basic requirement </a:t>
            </a:r>
            <a:r>
              <a:rPr lang="en-GB" dirty="0"/>
              <a:t>for starting a job as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OOP?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1 practical problem for 6 hours:</a:t>
            </a:r>
          </a:p>
          <a:p>
            <a:pPr lvl="1"/>
            <a:r>
              <a:rPr lang="en-GB" dirty="0"/>
              <a:t>You need to create the project object domain</a:t>
            </a:r>
          </a:p>
          <a:p>
            <a:pPr lvl="2"/>
            <a:r>
              <a:rPr lang="en-GB" dirty="0"/>
              <a:t>Should correctly follow the </a:t>
            </a:r>
            <a:r>
              <a:rPr lang="en-GB" b="1" dirty="0">
                <a:solidFill>
                  <a:schemeClr val="bg1"/>
                </a:solidFill>
              </a:rPr>
              <a:t>OOP principles</a:t>
            </a:r>
          </a:p>
          <a:p>
            <a:pPr lvl="2"/>
            <a:r>
              <a:rPr lang="en-GB" dirty="0"/>
              <a:t>You should </a:t>
            </a:r>
            <a:r>
              <a:rPr lang="en-GB" b="1" dirty="0">
                <a:solidFill>
                  <a:schemeClr val="bg1"/>
                </a:solidFill>
              </a:rPr>
              <a:t>implement functionality</a:t>
            </a:r>
          </a:p>
          <a:p>
            <a:r>
              <a:rPr lang="en-GB" dirty="0"/>
              <a:t>Automated judge system with </a:t>
            </a:r>
            <a:r>
              <a:rPr lang="en-GB" b="1" dirty="0">
                <a:solidFill>
                  <a:schemeClr val="bg1"/>
                </a:solidFill>
              </a:rPr>
              <a:t>real-time feedback</a:t>
            </a:r>
          </a:p>
          <a:p>
            <a:pPr lvl="1"/>
            <a:r>
              <a:rPr lang="en-GB" dirty="0"/>
              <a:t>Upload a zip project to the judge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</a:t>
            </a:r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5400" dirty="0"/>
              <a:t>Exam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903A1-16BE-4FFA-B0C9-759872B7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/>
          </a:bodyPr>
          <a:lstStyle/>
          <a:p>
            <a:r>
              <a:rPr lang="en-GB" noProof="1"/>
              <a:t>Head Of Department at </a:t>
            </a:r>
            <a:br>
              <a:rPr lang="en-GB" noProof="1"/>
            </a:br>
            <a:r>
              <a:rPr lang="en-GB" noProof="1"/>
              <a:t>Information Services Plc.</a:t>
            </a:r>
          </a:p>
          <a:p>
            <a:r>
              <a:rPr lang="en-US" noProof="1"/>
              <a:t>Worked with various technologies</a:t>
            </a:r>
          </a:p>
          <a:p>
            <a:pPr lvl="1"/>
            <a:r>
              <a:rPr lang="en-US" noProof="1"/>
              <a:t>.NET and C#, </a:t>
            </a:r>
            <a:r>
              <a:rPr lang="en-GB" dirty="0"/>
              <a:t>BASIC, Pascal, </a:t>
            </a:r>
            <a:br>
              <a:rPr lang="en-GB" dirty="0"/>
            </a:br>
            <a:r>
              <a:rPr lang="en-GB" dirty="0"/>
              <a:t>Object Pascal, PHP</a:t>
            </a:r>
            <a:endParaRPr lang="en-US" noProof="1"/>
          </a:p>
          <a:p>
            <a:r>
              <a:rPr lang="en-US" noProof="1"/>
              <a:t>More than 15 years of experience</a:t>
            </a:r>
          </a:p>
          <a:p>
            <a:r>
              <a:rPr lang="en-US" noProof="1"/>
              <a:t>Experienced Lecturer</a:t>
            </a:r>
          </a:p>
          <a:p>
            <a:pPr lvl="1"/>
            <a:r>
              <a:rPr lang="en-US" noProof="1"/>
              <a:t>C# Basics and </a:t>
            </a:r>
            <a:r>
              <a:rPr lang="en-GB" dirty="0"/>
              <a:t>ASP.NET MVC @ Softuni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3640-E688-4B2B-8082-467B0C524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578200" y="4907597"/>
            <a:ext cx="3427170" cy="982207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455</Words>
  <Application>Microsoft Office PowerPoint</Application>
  <PresentationFormat>Custom</PresentationFormat>
  <Paragraphs>129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C# OOP Basics</vt:lpstr>
      <vt:lpstr>Table of Contents</vt:lpstr>
      <vt:lpstr>Have a Question?</vt:lpstr>
      <vt:lpstr>PowerPoint Presentation</vt:lpstr>
      <vt:lpstr>Why OOP?</vt:lpstr>
      <vt:lpstr>Practical Exam</vt:lpstr>
      <vt:lpstr>PowerPoint Presentation</vt:lpstr>
      <vt:lpstr>PowerPoint Presentation</vt:lpstr>
      <vt:lpstr>Stamo Petkov</vt:lpstr>
      <vt:lpstr>INFORMATION SERVICES</vt:lpstr>
      <vt:lpstr>Stoyan Shopov</vt:lpstr>
      <vt:lpstr>PowerPoint Presentation</vt:lpstr>
      <vt:lpstr>Course Information</vt:lpstr>
      <vt:lpstr>Homework Assignments &amp; Exercises</vt:lpstr>
      <vt:lpstr>Scoring System for the Course</vt:lpstr>
      <vt:lpstr>Course Web Site, Forum and FB Group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OOP Basics Course Introduction</dc:title>
  <dc:subject>C# OOP Basics – Practical Training Course @ SoftUni</dc:subject>
  <dc:creator/>
  <cp:keywords>C# OOP Basics, C#, OOP, Basics, objet-oriented programming, Software University, SoftUni, programming, coding, software development, education, training, course</cp:keywords>
  <dc:description>C# OOP Basics Course @ SoftUni – https://softuni.bg/courses/csharp-oop-basics</dc:description>
  <cp:lastModifiedBy/>
  <cp:revision>1</cp:revision>
  <dcterms:created xsi:type="dcterms:W3CDTF">2014-01-02T17:00:34Z</dcterms:created>
  <dcterms:modified xsi:type="dcterms:W3CDTF">2018-10-10T07:53:01Z</dcterms:modified>
  <cp:category>programming, education, software engineering, software development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